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Default Extension="xlsx" ContentType="application/vnd.openxmlformats-officedocument.spreadsheetml.sheet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3"/>
  </p:notesMasterIdLst>
  <p:sldIdLst>
    <p:sldId id="324" r:id="rId2"/>
  </p:sldIdLst>
  <p:sldSz cx="9144000" cy="5143500" type="screen16x9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FE68853-5CF4-4A02-AF86-B332966527CA}">
  <a:tblStyle styleId="{FFE68853-5CF4-4A02-AF86-B33296652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545" autoAdjust="0"/>
  </p:normalViewPr>
  <p:slideViewPr>
    <p:cSldViewPr showGuides="1">
      <p:cViewPr varScale="1">
        <p:scale>
          <a:sx n="162" d="100"/>
          <a:sy n="162" d="100"/>
        </p:scale>
        <p:origin x="-144" y="-90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27"/>
            <c:spPr>
              <a:solidFill>
                <a:schemeClr val="bg2">
                  <a:lumMod val="75000"/>
                </a:schemeClr>
              </a:solidFill>
            </c:spPr>
          </c:dPt>
          <c:dLbls>
            <c:txPr>
              <a:bodyPr rot="-5400000" vert="horz"/>
              <a:lstStyle/>
              <a:p>
                <a:pPr>
                  <a:defRPr sz="800">
                    <a:solidFill>
                      <a:schemeClr val="bg1"/>
                    </a:solidFill>
                    <a:latin typeface="Didact Gothic"/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Лист1!$A$2:$A$29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Лист1!$B$2:$B$29</c:f>
              <c:numCache>
                <c:formatCode>#,##0</c:formatCode>
                <c:ptCount val="28"/>
                <c:pt idx="0">
                  <c:v>268712</c:v>
                </c:pt>
                <c:pt idx="1">
                  <c:v>302406</c:v>
                </c:pt>
                <c:pt idx="2">
                  <c:v>398220</c:v>
                </c:pt>
                <c:pt idx="3">
                  <c:v>421511</c:v>
                </c:pt>
                <c:pt idx="4">
                  <c:v>434784</c:v>
                </c:pt>
                <c:pt idx="5">
                  <c:v>445109</c:v>
                </c:pt>
                <c:pt idx="6">
                  <c:v>445336</c:v>
                </c:pt>
                <c:pt idx="7">
                  <c:v>447529</c:v>
                </c:pt>
                <c:pt idx="8">
                  <c:v>429534</c:v>
                </c:pt>
                <c:pt idx="9">
                  <c:v>741173</c:v>
                </c:pt>
                <c:pt idx="10">
                  <c:v>755504</c:v>
                </c:pt>
                <c:pt idx="11">
                  <c:v>757381</c:v>
                </c:pt>
                <c:pt idx="12">
                  <c:v>801777</c:v>
                </c:pt>
                <c:pt idx="13">
                  <c:v>841546</c:v>
                </c:pt>
                <c:pt idx="14">
                  <c:v>815303</c:v>
                </c:pt>
                <c:pt idx="15">
                  <c:v>747447</c:v>
                </c:pt>
                <c:pt idx="16">
                  <c:v>783560</c:v>
                </c:pt>
                <c:pt idx="17">
                  <c:v>794328</c:v>
                </c:pt>
                <c:pt idx="18">
                  <c:v>813578</c:v>
                </c:pt>
                <c:pt idx="19">
                  <c:v>822844</c:v>
                </c:pt>
                <c:pt idx="20">
                  <c:v>823599</c:v>
                </c:pt>
                <c:pt idx="21">
                  <c:v>823284</c:v>
                </c:pt>
                <c:pt idx="22">
                  <c:v>818739</c:v>
                </c:pt>
                <c:pt idx="23">
                  <c:v>811723</c:v>
                </c:pt>
                <c:pt idx="24">
                  <c:v>809657</c:v>
                </c:pt>
                <c:pt idx="25">
                  <c:v>805365</c:v>
                </c:pt>
                <c:pt idx="26">
                  <c:v>803899</c:v>
                </c:pt>
                <c:pt idx="27">
                  <c:v>815562</c:v>
                </c:pt>
              </c:numCache>
            </c:numRef>
          </c:val>
        </c:ser>
        <c:axId val="87934848"/>
        <c:axId val="88017536"/>
      </c:barChart>
      <c:catAx>
        <c:axId val="87934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Didact Gothic"/>
              </a:defRPr>
            </a:pPr>
            <a:endParaRPr lang="ru-RU"/>
          </a:p>
        </c:txPr>
        <c:crossAx val="88017536"/>
        <c:crosses val="autoZero"/>
        <c:auto val="1"/>
        <c:lblAlgn val="ctr"/>
        <c:lblOffset val="100"/>
      </c:catAx>
      <c:valAx>
        <c:axId val="88017536"/>
        <c:scaling>
          <c:orientation val="minMax"/>
        </c:scaling>
        <c:delete val="1"/>
        <c:axPos val="l"/>
        <c:numFmt formatCode="#,##0" sourceLinked="1"/>
        <c:tickLblPos val="nextTo"/>
        <c:crossAx val="87934848"/>
        <c:crosses val="autoZero"/>
        <c:crossBetween val="between"/>
      </c:valAx>
    </c:plotArea>
    <c:plotVisOnly val="1"/>
  </c:chart>
  <c:txPr>
    <a:bodyPr/>
    <a:lstStyle/>
    <a:p>
      <a:pPr>
        <a:defRPr sz="1800" b="1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1" tIns="96001" rIns="96001" bIns="9600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018900" y="2328938"/>
            <a:ext cx="45063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18525" y="1669088"/>
            <a:ext cx="3837000" cy="28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 flipH="1">
            <a:off x="2690899" y="1001671"/>
            <a:ext cx="3762207" cy="368079"/>
          </a:xfrm>
          <a:custGeom>
            <a:avLst/>
            <a:gdLst/>
            <a:ahLst/>
            <a:cxnLst/>
            <a:rect l="l" t="t" r="r" b="b"/>
            <a:pathLst>
              <a:path w="16979" h="3237" extrusionOk="0">
                <a:moveTo>
                  <a:pt x="0" y="1"/>
                </a:moveTo>
                <a:lnTo>
                  <a:pt x="0" y="3236"/>
                </a:lnTo>
                <a:lnTo>
                  <a:pt x="16979" y="3236"/>
                </a:lnTo>
                <a:lnTo>
                  <a:pt x="16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flipH="1">
            <a:off x="-7" y="455525"/>
            <a:ext cx="9144013" cy="368071"/>
          </a:xfrm>
          <a:custGeom>
            <a:avLst/>
            <a:gdLst/>
            <a:ahLst/>
            <a:cxnLst/>
            <a:rect l="l" t="t" r="r" b="b"/>
            <a:pathLst>
              <a:path w="23951" h="3237" extrusionOk="0">
                <a:moveTo>
                  <a:pt x="0" y="0"/>
                </a:moveTo>
                <a:lnTo>
                  <a:pt x="0" y="3236"/>
                </a:lnTo>
                <a:lnTo>
                  <a:pt x="23951" y="3236"/>
                </a:lnTo>
                <a:lnTo>
                  <a:pt x="239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4753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3600"/>
              <a:buNone/>
              <a:defRPr sz="3600">
                <a:solidFill>
                  <a:srgbClr val="6DC06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39250"/>
            <a:ext cx="17334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720000" y="1867900"/>
            <a:ext cx="29235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3"/>
          </p:nvPr>
        </p:nvSpPr>
        <p:spPr>
          <a:xfrm>
            <a:off x="720000" y="2200300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4" hasCustomPrompt="1"/>
          </p:nvPr>
        </p:nvSpPr>
        <p:spPr>
          <a:xfrm>
            <a:off x="4419600" y="1239250"/>
            <a:ext cx="17334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5"/>
          </p:nvPr>
        </p:nvSpPr>
        <p:spPr>
          <a:xfrm>
            <a:off x="4419600" y="1867900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6"/>
          </p:nvPr>
        </p:nvSpPr>
        <p:spPr>
          <a:xfrm>
            <a:off x="4419600" y="2200300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98225"/>
            <a:ext cx="17334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8"/>
          </p:nvPr>
        </p:nvSpPr>
        <p:spPr>
          <a:xfrm>
            <a:off x="720000" y="3626875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9"/>
          </p:nvPr>
        </p:nvSpPr>
        <p:spPr>
          <a:xfrm>
            <a:off x="720000" y="3959275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13" hasCustomPrompt="1"/>
          </p:nvPr>
        </p:nvSpPr>
        <p:spPr>
          <a:xfrm>
            <a:off x="4419600" y="2998225"/>
            <a:ext cx="17334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14"/>
          </p:nvPr>
        </p:nvSpPr>
        <p:spPr>
          <a:xfrm>
            <a:off x="4419600" y="3626875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5"/>
          </p:nvPr>
        </p:nvSpPr>
        <p:spPr>
          <a:xfrm>
            <a:off x="4419600" y="3959275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/>
          <p:nvPr/>
        </p:nvSpPr>
        <p:spPr>
          <a:xfrm rot="5400000">
            <a:off x="5813850" y="1820625"/>
            <a:ext cx="5158200" cy="1502100"/>
          </a:xfrm>
          <a:prstGeom prst="rect">
            <a:avLst/>
          </a:prstGeom>
          <a:solidFill>
            <a:srgbClr val="6DC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-150" y="0"/>
            <a:ext cx="9144000" cy="1502100"/>
          </a:xfrm>
          <a:prstGeom prst="rect">
            <a:avLst/>
          </a:prstGeom>
          <a:solidFill>
            <a:srgbClr val="6DC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 rot="5400000">
            <a:off x="6381900" y="2381400"/>
            <a:ext cx="5143500" cy="380700"/>
          </a:xfrm>
          <a:prstGeom prst="rect">
            <a:avLst/>
          </a:prstGeom>
          <a:solidFill>
            <a:srgbClr val="6DC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 rot="5400000">
            <a:off x="-2376300" y="2376300"/>
            <a:ext cx="5143500" cy="390900"/>
          </a:xfrm>
          <a:prstGeom prst="rect">
            <a:avLst/>
          </a:prstGeom>
          <a:solidFill>
            <a:srgbClr val="6DC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 rot="5400000">
            <a:off x="5813850" y="1820625"/>
            <a:ext cx="5158200" cy="1502100"/>
          </a:xfrm>
          <a:prstGeom prst="rect">
            <a:avLst/>
          </a:prstGeom>
          <a:solidFill>
            <a:srgbClr val="6DC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A393C"/>
              </a:buClr>
              <a:buSzPts val="3000"/>
              <a:buFont typeface="Farro"/>
              <a:buNone/>
              <a:defRPr sz="3000">
                <a:solidFill>
                  <a:srgbClr val="3A393C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●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○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■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●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○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■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●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Didact Gothic"/>
              <a:buChar char="○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A393C"/>
              </a:buClr>
              <a:buSzPts val="1600"/>
              <a:buFont typeface="Didact Gothic"/>
              <a:buChar char="■"/>
              <a:defRPr sz="1600">
                <a:solidFill>
                  <a:srgbClr val="3A393C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8" r:id="rId3"/>
    <p:sldLayoutId id="2147483674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85734"/>
            <a:ext cx="6352330" cy="663600"/>
          </a:xfrm>
        </p:spPr>
        <p:txBody>
          <a:bodyPr/>
          <a:lstStyle/>
          <a:p>
            <a:r>
              <a:rPr lang="ru-RU" sz="1900" b="1" dirty="0" smtClean="0"/>
              <a:t>Динамика численности застрахованного населения по ОМС за </a:t>
            </a:r>
            <a:r>
              <a:rPr lang="ru-RU" sz="1900" b="1" dirty="0" smtClean="0"/>
              <a:t>1996 - </a:t>
            </a:r>
            <a:r>
              <a:rPr lang="ru-RU" sz="1900" b="1" dirty="0" smtClean="0"/>
              <a:t>2023 </a:t>
            </a:r>
            <a:r>
              <a:rPr lang="ru-RU" sz="1900" b="1" dirty="0" smtClean="0"/>
              <a:t>гг.</a:t>
            </a:r>
            <a:endParaRPr lang="ru-RU" sz="1900" b="1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827088" y="1071552"/>
          <a:ext cx="6459556" cy="338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Логотип_белый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357172"/>
            <a:ext cx="61647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Sub>
          <a:bldChart bld="seriesEl"/>
        </p:bldSub>
      </p:bldGraphic>
    </p:bldLst>
  </p:timing>
</p:sld>
</file>

<file path=ppt/theme/theme1.xml><?xml version="1.0" encoding="utf-8"?>
<a:theme xmlns:a="http://schemas.openxmlformats.org/drawingml/2006/main" name="Professional Consulting by Slidesgo">
  <a:themeElements>
    <a:clrScheme name="Simple Light">
      <a:dk1>
        <a:srgbClr val="3A393C"/>
      </a:dk1>
      <a:lt1>
        <a:srgbClr val="FFFFFF"/>
      </a:lt1>
      <a:dk2>
        <a:srgbClr val="6DC065"/>
      </a:dk2>
      <a:lt2>
        <a:srgbClr val="3A393C"/>
      </a:lt2>
      <a:accent1>
        <a:srgbClr val="FFFFFF"/>
      </a:accent1>
      <a:accent2>
        <a:srgbClr val="6DC065"/>
      </a:accent2>
      <a:accent3>
        <a:srgbClr val="3A393C"/>
      </a:accent3>
      <a:accent4>
        <a:srgbClr val="FFFFFF"/>
      </a:accent4>
      <a:accent5>
        <a:srgbClr val="6DC065"/>
      </a:accent5>
      <a:accent6>
        <a:srgbClr val="FFFFFF"/>
      </a:accent6>
      <a:hlink>
        <a:srgbClr val="3A39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12</Words>
  <PresentationFormat>Экран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Professional Consulting by Slidesgo</vt:lpstr>
      <vt:lpstr>Динамика численности застрахованного населения по ОМС за 1996 - 2023 гг.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CONSULTING</dc:title>
  <dc:creator>Елизавета И. Портнягина</dc:creator>
  <cp:lastModifiedBy>ПортнягинаЕИ</cp:lastModifiedBy>
  <cp:revision>64</cp:revision>
  <dcterms:modified xsi:type="dcterms:W3CDTF">2024-03-22T02:26:00Z</dcterms:modified>
</cp:coreProperties>
</file>